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3" r:id="rId1"/>
  </p:sldMasterIdLst>
  <p:notesMasterIdLst>
    <p:notesMasterId r:id="rId22"/>
  </p:notesMasterIdLst>
  <p:sldIdLst>
    <p:sldId id="257" r:id="rId2"/>
    <p:sldId id="258" r:id="rId3"/>
    <p:sldId id="296" r:id="rId4"/>
    <p:sldId id="30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5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27/03/2021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37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859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03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1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58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68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845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2512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256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703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807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542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513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422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559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6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89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SISTEM INFORMASI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4C436BC-D1AA-453A-871B-74953E6DDDAF}"/>
              </a:ext>
            </a:extLst>
          </p:cNvPr>
          <p:cNvGrpSpPr/>
          <p:nvPr/>
        </p:nvGrpSpPr>
        <p:grpSpPr>
          <a:xfrm>
            <a:off x="123824" y="2285439"/>
            <a:ext cx="5180949" cy="3525923"/>
            <a:chOff x="-167657" y="2003708"/>
            <a:chExt cx="5766308" cy="3924292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EB18B8BB-E556-400E-8B9E-06BAB46166C7}"/>
                </a:ext>
              </a:extLst>
            </p:cNvPr>
            <p:cNvSpPr/>
            <p:nvPr/>
          </p:nvSpPr>
          <p:spPr>
            <a:xfrm>
              <a:off x="1153396" y="5651001"/>
              <a:ext cx="31242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600" dirty="0">
                  <a:solidFill>
                    <a:srgbClr val="00B0F0"/>
                  </a:solidFill>
                </a:rPr>
                <a:t>&lt;a </a:t>
              </a:r>
              <a:r>
                <a:rPr lang="en-ID" sz="600" dirty="0" err="1">
                  <a:solidFill>
                    <a:srgbClr val="00B0F0"/>
                  </a:solidFill>
                </a:rPr>
                <a:t>href</a:t>
              </a:r>
              <a:r>
                <a:rPr lang="en-ID" sz="600" dirty="0">
                  <a:solidFill>
                    <a:srgbClr val="00B0F0"/>
                  </a:solidFill>
                </a:rPr>
                <a:t>='https://www.freepik.com/free-photos-vectors/background'&gt;Background vector created by </a:t>
              </a:r>
              <a:r>
                <a:rPr lang="en-ID" sz="600" dirty="0" err="1">
                  <a:solidFill>
                    <a:srgbClr val="00B0F0"/>
                  </a:solidFill>
                </a:rPr>
                <a:t>freepik</a:t>
              </a:r>
              <a:r>
                <a:rPr lang="en-ID" sz="600" dirty="0">
                  <a:solidFill>
                    <a:srgbClr val="00B0F0"/>
                  </a:solidFill>
                </a:rPr>
                <a:t> - www.freepik.com&lt;/a&gt;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E051654B-CCA9-45A1-9EDA-5DA0E72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57" y="2003708"/>
              <a:ext cx="5766308" cy="3844206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6624" y="2500033"/>
            <a:ext cx="6063686" cy="920655"/>
          </a:xfrm>
        </p:spPr>
        <p:txBody>
          <a:bodyPr>
            <a:normAutofit/>
          </a:bodyPr>
          <a:lstStyle/>
          <a:p>
            <a:r>
              <a:rPr lang="en-US" dirty="0" smtClean="0"/>
              <a:t>LITERATUR ILMIAH</a:t>
            </a:r>
            <a:endParaRPr lang="en-ID" dirty="0"/>
          </a:p>
        </p:txBody>
      </p:sp>
      <p:sp>
        <p:nvSpPr>
          <p:cNvPr id="10" name="Subtitle 4">
            <a:extLst>
              <a:ext uri="{FF2B5EF4-FFF2-40B4-BE49-F238E27FC236}">
                <a16:creationId xmlns=""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8515350" y="665384"/>
            <a:ext cx="3105151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794931" y="1143000"/>
            <a:ext cx="8286750" cy="548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Thomson Reuters Web of Science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Since 1963, formerly produced by ISI, 12032 journals are indexed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Pengindeks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journal yang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memiliki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level paling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baik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http://wokinfo.com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Scopus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Launched by Elsevier in 2004, 20000 journals, conference papers  and other are indexed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Pengindeks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journal level standard,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syarat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menyelesaikan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http://scopus.com </a:t>
            </a:r>
            <a:endParaRPr kumimoji="0" lang="id-ID" sz="2400" b="0" i="1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Scholar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Launched in 2004,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mengindeks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semua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publikasi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ilmiah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online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http://scholar.google.com</a:t>
            </a:r>
          </a:p>
          <a:p>
            <a:pPr marL="461962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00" b="0" i="1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61962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pengindeks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journal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selain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atas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(EBSCO, DBLP, ProQuest,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dsb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boleh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dikatakan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selevel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Google Scholar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42641" y="1279477"/>
            <a:ext cx="3652290" cy="61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Organisasi</a:t>
            </a:r>
            <a:r>
              <a:rPr lang="en-US" sz="4000" dirty="0" smtClean="0"/>
              <a:t> yang </a:t>
            </a:r>
            <a:r>
              <a:rPr lang="en-US" sz="4000" dirty="0" err="1" smtClean="0"/>
              <a:t>mengindex</a:t>
            </a:r>
            <a:endParaRPr lang="en-ID" sz="4000" i="1" dirty="0"/>
          </a:p>
        </p:txBody>
      </p:sp>
    </p:spTree>
    <p:extLst>
      <p:ext uri="{BB962C8B-B14F-4D97-AF65-F5344CB8AC3E}">
        <p14:creationId xmlns:p14="http://schemas.microsoft.com/office/powerpoint/2010/main" val="8704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42641" y="1279477"/>
            <a:ext cx="3652290" cy="61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Sumber</a:t>
            </a:r>
            <a:r>
              <a:rPr lang="en-US" sz="4000" dirty="0" smtClean="0"/>
              <a:t> </a:t>
            </a:r>
            <a:r>
              <a:rPr lang="en-US" sz="4000" dirty="0" err="1" smtClean="0"/>
              <a:t>Literatur</a:t>
            </a:r>
            <a:endParaRPr lang="en-ID" sz="400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3794931" y="1426190"/>
            <a:ext cx="8068746" cy="4742164"/>
            <a:chOff x="3794931" y="1357951"/>
            <a:chExt cx="8686800" cy="4742164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794931" y="1372945"/>
              <a:ext cx="4191000" cy="472717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GRATIS</a:t>
              </a:r>
              <a:endPara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Journal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http://sci-hub.</a:t>
              </a:r>
              <a:r>
                <a:rPr kumimoji="0" lang="id-ID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io</a:t>
              </a: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http://libgen.org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http://scholar.google.com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http://citeseer.ist.psu.edu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Buku</a:t>
              </a:r>
              <a:endPara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http://bookzz.org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http://learnr.pro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214531" y="1357951"/>
              <a:ext cx="4267200" cy="4742164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BERBAYAR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Journal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http://sciencedirect.com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http://www.ebscohost.com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http://link.springer.com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http://ieeexplore.ieee.org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http://dl.acm.org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42641" y="1279477"/>
            <a:ext cx="3652290" cy="61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Sumber</a:t>
            </a:r>
            <a:r>
              <a:rPr lang="en-US" sz="4000" dirty="0" smtClean="0"/>
              <a:t> </a:t>
            </a:r>
            <a:r>
              <a:rPr lang="en-US" sz="4000" dirty="0" err="1" smtClean="0"/>
              <a:t>Literatur</a:t>
            </a:r>
            <a:endParaRPr lang="en-ID" sz="4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31" y="945106"/>
            <a:ext cx="8011258" cy="510880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36364" y="1738955"/>
            <a:ext cx="3405777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http://scholar.google.com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23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387445" y="1265829"/>
            <a:ext cx="2710595" cy="1777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6.2 </a:t>
            </a:r>
            <a:r>
              <a:rPr lang="en-US" sz="4000" dirty="0" err="1" smtClean="0"/>
              <a:t>Mengelola</a:t>
            </a:r>
            <a:endParaRPr lang="en-US" sz="4000" dirty="0" smtClean="0"/>
          </a:p>
          <a:p>
            <a:r>
              <a:rPr lang="en-US" sz="4000" dirty="0" err="1" smtClean="0"/>
              <a:t>Literatur</a:t>
            </a:r>
            <a:endParaRPr lang="en-ID" sz="4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75" y="714375"/>
            <a:ext cx="3986213" cy="568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588" y="714375"/>
            <a:ext cx="41944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976977" y="1174955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Buat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mendeley.com dan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aplikasinya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Buat folder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sub folder pada aplikasi mendeley, dan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letakkan paper (pdf) yang sudah didownload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 folder yang diinginkan di mendeley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Bibliografi dari paper akan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ditampilkan secara otomatis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setelah pdf diletakkan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Apabila mendeley gagal membaca bibliografi dari paper,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cari DOI dari paper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isikan di catalog ID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dan setelah lookup dipilih, bibliografi akan muncul secara otomatis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MS Word Plugin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 membantu dalam menuliskan sitasi dan daftar referensi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682" y="1174955"/>
            <a:ext cx="7851996" cy="484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9500" t="9111" r="19500" b="10000"/>
          <a:stretch/>
        </p:blipFill>
        <p:spPr>
          <a:xfrm>
            <a:off x="4121623" y="1174955"/>
            <a:ext cx="7742053" cy="52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502" t="2000" r="17472" b="40378"/>
          <a:stretch/>
        </p:blipFill>
        <p:spPr>
          <a:xfrm>
            <a:off x="4043510" y="1174955"/>
            <a:ext cx="7820167" cy="50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376" t="2000" r="21000" b="43266"/>
          <a:stretch/>
        </p:blipFill>
        <p:spPr>
          <a:xfrm>
            <a:off x="4230806" y="1174955"/>
            <a:ext cx="7550985" cy="48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" y="1174955"/>
            <a:ext cx="2463311" cy="24633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67033" y="1174955"/>
            <a:ext cx="7697655" cy="4696767"/>
            <a:chOff x="612734" y="1695667"/>
            <a:chExt cx="10215360" cy="458173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b="10297"/>
            <a:stretch/>
          </p:blipFill>
          <p:spPr>
            <a:xfrm>
              <a:off x="612734" y="1695667"/>
              <a:ext cx="10215360" cy="4581737"/>
            </a:xfrm>
            <a:prstGeom prst="rect">
              <a:avLst/>
            </a:prstGeom>
          </p:spPr>
        </p:pic>
        <p:sp>
          <p:nvSpPr>
            <p:cNvPr id="11" name="Arc 10"/>
            <p:cNvSpPr/>
            <p:nvPr/>
          </p:nvSpPr>
          <p:spPr>
            <a:xfrm>
              <a:off x="2382592" y="1747183"/>
              <a:ext cx="914400" cy="540912"/>
            </a:xfrm>
            <a:prstGeom prst="arc">
              <a:avLst>
                <a:gd name="adj1" fmla="val 394144"/>
                <a:gd name="adj2" fmla="val 28269"/>
              </a:avLst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42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56;p47">
            <a:extLst>
              <a:ext uri="{FF2B5EF4-FFF2-40B4-BE49-F238E27FC236}">
                <a16:creationId xmlns=""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192760" y="1684804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=""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=""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=""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=""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=""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=""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=""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=""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=""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=""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=""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=""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=""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=""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=""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=""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=""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=""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=""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=""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=""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=""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=""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=""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=""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=""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=""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=""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=""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=""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=""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=""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=""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=""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=""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=""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=""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=""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=""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=""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=""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=""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=""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=""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=""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=""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=""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=""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=""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=""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=""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=""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=""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=""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=""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=""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=""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=""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=""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=""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=""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=""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=""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=""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=""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=""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=""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=""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=""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=""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=""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=""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=""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=""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=""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=""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245361" y="1610941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</a:t>
            </a:r>
            <a:r>
              <a:rPr lang="en-ID" sz="3200" baseline="1207" dirty="0" smtClean="0">
                <a:cs typeface="Times New Roman"/>
              </a:rPr>
              <a:t>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=""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239135" y="2392631"/>
            <a:ext cx="4997892" cy="701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60"/>
              </a:lnSpc>
              <a:spcBef>
                <a:spcPts val="83"/>
              </a:spcBef>
              <a:buNone/>
            </a:pPr>
            <a:r>
              <a:rPr lang="en-ID" sz="1400" spc="-17" dirty="0" err="1" smtClean="0">
                <a:cs typeface="Times New Roman"/>
              </a:rPr>
              <a:t>Mahasiswa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memiliki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kemampuan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mencari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dan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mengelola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literatur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dalam</a:t>
            </a:r>
            <a:r>
              <a:rPr lang="en-ID" sz="1400" spc="-17" dirty="0" smtClean="0">
                <a:cs typeface="Times New Roman"/>
              </a:rPr>
              <a:t> </a:t>
            </a:r>
            <a:r>
              <a:rPr lang="en-ID" sz="1400" spc="-17" dirty="0" err="1" smtClean="0">
                <a:cs typeface="Times New Roman"/>
              </a:rPr>
              <a:t>penelitian</a:t>
            </a:r>
            <a:r>
              <a:rPr lang="en-ID" sz="1400" spc="-17" dirty="0" smtClean="0">
                <a:cs typeface="Times New Roman"/>
              </a:rPr>
              <a:t>.</a:t>
            </a:r>
          </a:p>
          <a:p>
            <a:pPr marL="0" indent="0">
              <a:lnSpc>
                <a:spcPts val="1660"/>
              </a:lnSpc>
              <a:spcBef>
                <a:spcPts val="83"/>
              </a:spcBef>
              <a:buNone/>
            </a:pPr>
            <a:endParaRPr lang="en-ID" sz="1400" spc="-17" dirty="0">
              <a:cs typeface="Times New Roman"/>
            </a:endParaRPr>
          </a:p>
          <a:p>
            <a:endParaRPr lang="en-ID" sz="1400" dirty="0"/>
          </a:p>
        </p:txBody>
      </p:sp>
      <p:sp>
        <p:nvSpPr>
          <p:cNvPr id="80" name="Subtitle 4">
            <a:extLst>
              <a:ext uri="{FF2B5EF4-FFF2-40B4-BE49-F238E27FC236}">
                <a16:creationId xmlns="" xmlns:a16="http://schemas.microsoft.com/office/drawing/2014/main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="" xmlns:a16="http://schemas.microsoft.com/office/drawing/2014/main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43500" y="357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05300" y="979370"/>
            <a:ext cx="7886700" cy="2095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404848" y="1783916"/>
            <a:ext cx="6803978" cy="140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 smtClean="0">
                <a:solidFill>
                  <a:sysClr val="windowText" lastClr="000000"/>
                </a:solidFill>
                <a:latin typeface="Calibri" panose="020F0502020204030204"/>
              </a:rPr>
              <a:t>6.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Menemukan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6.2.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Mengelola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769584" y="1702560"/>
            <a:ext cx="2205628" cy="61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Outline</a:t>
            </a:r>
            <a:endParaRPr lang="en-ID" sz="4000" i="1" dirty="0"/>
          </a:p>
        </p:txBody>
      </p:sp>
    </p:spTree>
    <p:extLst>
      <p:ext uri="{BB962C8B-B14F-4D97-AF65-F5344CB8AC3E}">
        <p14:creationId xmlns:p14="http://schemas.microsoft.com/office/powerpoint/2010/main" val="8543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769584" y="1702560"/>
            <a:ext cx="2205628" cy="61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Manfaat</a:t>
            </a:r>
            <a:endParaRPr lang="en-ID" sz="4000" i="1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76977" y="1702560"/>
            <a:ext cx="7886700" cy="4111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Memperdalam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pengetahuan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tentang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bidang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topik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diteliti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Textbooks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Memperdalam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pengetahuan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tentang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topik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lebih detail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diteliti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Paper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Mengetahui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hasil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berhubungan </a:t>
            </a:r>
            <a:r>
              <a:rPr kumimoji="0" 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yang sudah pernah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dilaksanakan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(Related Research)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Paper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Mengetahui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perkembangan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ilmu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bidang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kita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pilih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state-of-the-art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atau Survey Paper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Memperjelas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masalah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Paper</a:t>
            </a:r>
            <a:r>
              <a:rPr kumimoji="0" lang="id-ID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=""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387445" y="1265829"/>
            <a:ext cx="2710595" cy="1777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6.1 </a:t>
            </a:r>
            <a:r>
              <a:rPr lang="en-US" sz="4000" dirty="0" err="1" smtClean="0"/>
              <a:t>Menemukan</a:t>
            </a:r>
            <a:r>
              <a:rPr lang="en-US" sz="4000" dirty="0" smtClean="0"/>
              <a:t> </a:t>
            </a:r>
            <a:r>
              <a:rPr lang="en-US" sz="4000" dirty="0" err="1" smtClean="0"/>
              <a:t>Literatur</a:t>
            </a:r>
            <a:endParaRPr lang="en-ID" sz="4000" i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57650" y="1415955"/>
            <a:ext cx="813435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Paper dari Journal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Paper dari Book Chapter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Paper dari Conference (Proceedings)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Thesis dan Disertasi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 (Laporan) dari Organisasi yang Terpercaya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Buku Textbook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Prioritaskan mengambil paper journal yang terindeks oleh 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SCOPUS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cek dengan http://scimagojr.com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5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14647" y="714375"/>
            <a:ext cx="10649030" cy="6054915"/>
            <a:chOff x="0" y="0"/>
            <a:chExt cx="9156700" cy="65813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9166" t="12963" r="27501" b="18889"/>
            <a:stretch/>
          </p:blipFill>
          <p:spPr>
            <a:xfrm>
              <a:off x="0" y="0"/>
              <a:ext cx="9156700" cy="6581378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032000" y="1219200"/>
              <a:ext cx="6731000" cy="2090540"/>
            </a:xfrm>
            <a:prstGeom prst="roundRect">
              <a:avLst/>
            </a:prstGeom>
            <a:noFill/>
            <a:ln w="38100" cap="flat" cmpd="sng" algn="ctr">
              <a:solidFill>
                <a:srgbClr val="00B0F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id-ID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4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22613" y="714375"/>
            <a:ext cx="10541758" cy="6204489"/>
            <a:chOff x="152400" y="27726"/>
            <a:chExt cx="8991600" cy="68139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9167" t="12963" r="27500" b="15185"/>
            <a:stretch/>
          </p:blipFill>
          <p:spPr>
            <a:xfrm>
              <a:off x="152400" y="27726"/>
              <a:ext cx="8991600" cy="6813947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381000" y="4780845"/>
              <a:ext cx="1809750" cy="187826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86000" y="3429001"/>
              <a:ext cx="6762750" cy="1905000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381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64526" y="714375"/>
            <a:ext cx="10645254" cy="5626854"/>
            <a:chOff x="0" y="0"/>
            <a:chExt cx="9144000" cy="692765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3" t="6718" r="28539" b="18478"/>
            <a:stretch/>
          </p:blipFill>
          <p:spPr bwMode="auto">
            <a:xfrm>
              <a:off x="0" y="0"/>
              <a:ext cx="9144000" cy="6927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ounded Rectangle 16"/>
            <p:cNvSpPr/>
            <p:nvPr/>
          </p:nvSpPr>
          <p:spPr bwMode="auto">
            <a:xfrm>
              <a:off x="76200" y="3276600"/>
              <a:ext cx="1828800" cy="2286000"/>
            </a:xfrm>
            <a:prstGeom prst="roundRect">
              <a:avLst/>
            </a:prstGeom>
            <a:noFill/>
            <a:ln w="381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10000"/>
                </a:spcAft>
              </a:pPr>
              <a:endParaRPr lang="en-US" sz="2400">
                <a:solidFill>
                  <a:prstClr val="black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9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="" xmlns:a16="http://schemas.microsoft.com/office/drawing/2014/main" id="{F6D19557-6CB7-425A-9E52-303B6684CFC7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Metodologi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75000"/>
                  </a:schemeClr>
                </a:solidFill>
              </a:rPr>
              <a:t>Penelitian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="" xmlns:a16="http://schemas.microsoft.com/office/drawing/2014/main" id="{31B54BE8-4384-4EB5-87DF-4FF8DD1791DD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SISTEM INFORMASI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82890" y="714375"/>
            <a:ext cx="10467832" cy="5988223"/>
            <a:chOff x="706459" y="1264696"/>
            <a:chExt cx="10638585" cy="54379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459" y="1264696"/>
              <a:ext cx="5173131" cy="26891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8714" y="1264698"/>
              <a:ext cx="5236330" cy="26833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459" y="4046344"/>
              <a:ext cx="5173131" cy="2656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8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2457</TotalTime>
  <Words>552</Words>
  <Application>Microsoft Office PowerPoint</Application>
  <PresentationFormat>Widescreen</PresentationFormat>
  <Paragraphs>160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Arial Black</vt:lpstr>
      <vt:lpstr>Calibri</vt:lpstr>
      <vt:lpstr>Calibri Light</vt:lpstr>
      <vt:lpstr>Signika</vt:lpstr>
      <vt:lpstr>Times New Roman</vt:lpstr>
      <vt:lpstr>1_Custom Design</vt:lpstr>
      <vt:lpstr>LITERATUR ILMIAH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DELL</cp:lastModifiedBy>
  <cp:revision>135</cp:revision>
  <dcterms:created xsi:type="dcterms:W3CDTF">2020-07-23T01:18:59Z</dcterms:created>
  <dcterms:modified xsi:type="dcterms:W3CDTF">2021-03-27T13:43:35Z</dcterms:modified>
</cp:coreProperties>
</file>